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9"/>
  </p:notesMasterIdLst>
  <p:handoutMasterIdLst>
    <p:handoutMasterId r:id="rId10"/>
  </p:handoutMasterIdLst>
  <p:sldIdLst>
    <p:sldId id="1726" r:id="rId3"/>
    <p:sldId id="1725" r:id="rId4"/>
    <p:sldId id="1738" r:id="rId5"/>
    <p:sldId id="1767" r:id="rId6"/>
    <p:sldId id="1753" r:id="rId7"/>
    <p:sldId id="260" r:id="rId8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A917"/>
    <a:srgbClr val="285A88"/>
    <a:srgbClr val="F5E7E7"/>
    <a:srgbClr val="EBCCCC"/>
    <a:srgbClr val="C9151E"/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14" autoAdjust="0"/>
    <p:restoredTop sz="93421" autoAdjust="0"/>
  </p:normalViewPr>
  <p:slideViewPr>
    <p:cSldViewPr snapToGrid="0" showGuides="1">
      <p:cViewPr varScale="1">
        <p:scale>
          <a:sx n="77" d="100"/>
          <a:sy n="77" d="100"/>
        </p:scale>
        <p:origin x="571" y="58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2022/10/14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9180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407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86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5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50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4" y="51178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5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6" y="5196925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399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4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3" y="6244170"/>
            <a:ext cx="5486876" cy="406591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1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1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" y="1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1" y="1"/>
            <a:ext cx="12191483" cy="685801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3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2" y="43658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1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1999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1" y="6438901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1999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598" indent="-228598">
              <a:lnSpc>
                <a:spcPct val="130000"/>
              </a:lnSpc>
              <a:buFontTx/>
              <a:buBlip>
                <a:blip r:embed="rId4"/>
              </a:buBlip>
              <a:defRPr sz="1999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1999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5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3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8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50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1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1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3" y="31297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3" y="6146610"/>
            <a:ext cx="5486876" cy="406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50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5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4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2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3" y="6146610"/>
            <a:ext cx="5486876" cy="406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8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3" y="6146610"/>
            <a:ext cx="5486876" cy="40659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1" y="188998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30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800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50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" y="1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5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7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0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1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3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4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399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7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3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9" y="4824919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393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393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393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8" y="3771974"/>
            <a:ext cx="13817069" cy="39964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8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1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3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3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4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4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1" y="759875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393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393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1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4" y="182446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50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4" y="51178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6" y="5798691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399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9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4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3" y="6252715"/>
            <a:ext cx="5486876" cy="406591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" y="1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1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8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1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5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399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8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9" y="4410382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4" y="51178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8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" y="1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00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hqprint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1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1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" y="1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1" y="685801"/>
            <a:ext cx="4122060" cy="1462679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00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8" y="797374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9000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3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" y="1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1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49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8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6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" y="1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4999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9049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5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5" y="4054686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8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" y="1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8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1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1999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1" y="6438901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1999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1" y="1"/>
            <a:ext cx="12191483" cy="685801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3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2" y="43658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5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3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" y="1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1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1999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1" y="6438901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1999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1" y="1"/>
            <a:ext cx="12191483" cy="685801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3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1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399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1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399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6" y="105511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399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7" y="105511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399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1" y="105511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399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8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5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3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2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39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8" indent="-228598" algn="l" defTabSz="91439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795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991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8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83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9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6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72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9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3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8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5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1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8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74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1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39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8" indent="-228598" algn="l" defTabSz="91439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795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991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8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83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9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6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72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9" indent="-228598" algn="l" defTabSz="91439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3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8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5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1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8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74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1" algn="l" defTabSz="9143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5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488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472" userDrawn="1">
          <p15:clr>
            <a:srgbClr val="F26B43"/>
          </p15:clr>
        </p15:guide>
        <p15:guide id="7" orient="horz" pos="4104" userDrawn="1">
          <p15:clr>
            <a:srgbClr val="F26B43"/>
          </p15:clr>
        </p15:guide>
        <p15:guide id="8" orient="horz" pos="405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16281"/>
            <a:ext cx="12192000" cy="1914422"/>
          </a:xfrm>
          <a:solidFill>
            <a:srgbClr val="C9151E"/>
          </a:solidFill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44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实验室安全教育</a:t>
            </a:r>
            <a:r>
              <a:rPr lang="en-US" altLang="zh-CN" sz="44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-</a:t>
            </a:r>
            <a:r>
              <a:rPr lang="zh-CN" altLang="en-US" sz="44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案例分享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20903F1C-568E-4080-8C79-B487B35A71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13333" y="5532400"/>
            <a:ext cx="3365337" cy="454025"/>
          </a:xfrm>
        </p:spPr>
        <p:txBody>
          <a:bodyPr anchor="ctr"/>
          <a:lstStyle/>
          <a:p>
            <a:r>
              <a:rPr lang="en-US" altLang="zh-CN" spc="800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2022</a:t>
            </a:r>
            <a:r>
              <a:rPr lang="zh-CN" altLang="en-US" spc="800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年</a:t>
            </a:r>
            <a:r>
              <a:rPr lang="en-US" altLang="zh-CN" spc="800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10</a:t>
            </a:r>
            <a:r>
              <a:rPr lang="zh-CN" altLang="en-US" spc="800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月</a:t>
            </a:r>
          </a:p>
        </p:txBody>
      </p:sp>
      <p:sp>
        <p:nvSpPr>
          <p:cNvPr id="9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46839" y="4058054"/>
            <a:ext cx="2898325" cy="1277874"/>
          </a:xfrm>
        </p:spPr>
        <p:txBody>
          <a:bodyPr anchor="ctr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801" b="0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曹金浩</a:t>
            </a:r>
            <a:endParaRPr lang="en-US" altLang="zh-CN" sz="2801" b="0" dirty="0">
              <a:solidFill>
                <a:srgbClr val="C9151E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9512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296450" y="1174562"/>
            <a:ext cx="8650754" cy="669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3200" b="1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1 </a:t>
            </a:r>
            <a:r>
              <a:rPr lang="zh-CN" altLang="en-US" sz="3200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实验室常见危害</a:t>
            </a:r>
            <a:endParaRPr lang="en-US" altLang="zh-CN" sz="3200" dirty="0">
              <a:solidFill>
                <a:srgbClr val="C9151E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296450" y="2197285"/>
            <a:ext cx="2212465" cy="669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3200" b="1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</a:t>
            </a:r>
            <a:r>
              <a:rPr lang="en-US" altLang="zh-CN" sz="3200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en-US" sz="3200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案例分享</a:t>
            </a:r>
            <a:endParaRPr lang="en-US" altLang="zh-CN" sz="3200" dirty="0">
              <a:solidFill>
                <a:srgbClr val="C9151E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296450" y="3231789"/>
            <a:ext cx="2622834" cy="669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3200" b="1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3 </a:t>
            </a:r>
            <a:r>
              <a:rPr lang="zh-CN" altLang="en-US" sz="3200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经验和教训</a:t>
            </a:r>
            <a:endParaRPr lang="en-US" altLang="zh-CN" sz="3200" dirty="0">
              <a:solidFill>
                <a:srgbClr val="C9151E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256794" y="447818"/>
            <a:ext cx="1678415" cy="669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目    录</a:t>
            </a:r>
            <a:endParaRPr lang="en-US" altLang="zh-CN" sz="3200" dirty="0">
              <a:solidFill>
                <a:srgbClr val="C9151E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D4E20312-6309-4442-AC0C-11C478D69493}"/>
              </a:ext>
            </a:extLst>
          </p:cNvPr>
          <p:cNvCxnSpPr>
            <a:cxnSpLocks/>
          </p:cNvCxnSpPr>
          <p:nvPr/>
        </p:nvCxnSpPr>
        <p:spPr>
          <a:xfrm flipV="1">
            <a:off x="1238515" y="855739"/>
            <a:ext cx="4018279" cy="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84B655E5-EBA9-4252-9262-76CE5F3C9221}"/>
              </a:ext>
            </a:extLst>
          </p:cNvPr>
          <p:cNvCxnSpPr>
            <a:cxnSpLocks/>
          </p:cNvCxnSpPr>
          <p:nvPr/>
        </p:nvCxnSpPr>
        <p:spPr>
          <a:xfrm flipV="1">
            <a:off x="6935209" y="853861"/>
            <a:ext cx="4018279" cy="1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5081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393069D-3476-4553-8125-966CBD68E411}"/>
              </a:ext>
            </a:extLst>
          </p:cNvPr>
          <p:cNvSpPr txBox="1"/>
          <p:nvPr/>
        </p:nvSpPr>
        <p:spPr>
          <a:xfrm>
            <a:off x="2160609" y="169634"/>
            <a:ext cx="7870785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1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实验室常见危害</a:t>
            </a:r>
            <a:endParaRPr lang="en-US" altLang="zh-CN" sz="2801" dirty="0">
              <a:solidFill>
                <a:srgbClr val="C9151E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D4E20312-6309-4442-AC0C-11C478D69493}"/>
              </a:ext>
            </a:extLst>
          </p:cNvPr>
          <p:cNvCxnSpPr>
            <a:cxnSpLocks/>
          </p:cNvCxnSpPr>
          <p:nvPr/>
        </p:nvCxnSpPr>
        <p:spPr>
          <a:xfrm>
            <a:off x="290137" y="521625"/>
            <a:ext cx="4510463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1B7A0D1-87D5-46DD-939A-C526245D8781}"/>
              </a:ext>
            </a:extLst>
          </p:cNvPr>
          <p:cNvCxnSpPr>
            <a:cxnSpLocks/>
          </p:cNvCxnSpPr>
          <p:nvPr/>
        </p:nvCxnSpPr>
        <p:spPr>
          <a:xfrm>
            <a:off x="7438292" y="521625"/>
            <a:ext cx="4474701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>
            <a:extLst>
              <a:ext uri="{FF2B5EF4-FFF2-40B4-BE49-F238E27FC236}">
                <a16:creationId xmlns:a16="http://schemas.microsoft.com/office/drawing/2014/main" id="{DC627EA5-39B9-F5C9-B595-CD7A33F047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777" y="1519948"/>
            <a:ext cx="4948445" cy="516181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5EED01A4-EF53-4562-19B2-9E79D4986A80}"/>
              </a:ext>
            </a:extLst>
          </p:cNvPr>
          <p:cNvSpPr txBox="1"/>
          <p:nvPr/>
        </p:nvSpPr>
        <p:spPr>
          <a:xfrm>
            <a:off x="3047172" y="873617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2001—2020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年间，媒体公开报道的全国高校实验室安全事故有</a:t>
            </a:r>
            <a:r>
              <a:rPr lang="en-US" altLang="zh-CN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113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起，共造成</a:t>
            </a:r>
            <a:r>
              <a:rPr lang="en-US" altLang="zh-CN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99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人次伤亡。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7185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393069D-3476-4553-8125-966CBD68E411}"/>
              </a:ext>
            </a:extLst>
          </p:cNvPr>
          <p:cNvSpPr txBox="1"/>
          <p:nvPr/>
        </p:nvSpPr>
        <p:spPr>
          <a:xfrm>
            <a:off x="2187179" y="64425"/>
            <a:ext cx="7870785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1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案例分享</a:t>
            </a:r>
            <a:endParaRPr lang="en-US" altLang="zh-CN" sz="2801" dirty="0">
              <a:solidFill>
                <a:srgbClr val="C9151E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D4E20312-6309-4442-AC0C-11C478D69493}"/>
              </a:ext>
            </a:extLst>
          </p:cNvPr>
          <p:cNvCxnSpPr>
            <a:cxnSpLocks/>
          </p:cNvCxnSpPr>
          <p:nvPr/>
        </p:nvCxnSpPr>
        <p:spPr>
          <a:xfrm>
            <a:off x="290137" y="521625"/>
            <a:ext cx="5067054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1B7A0D1-87D5-46DD-939A-C526245D8781}"/>
              </a:ext>
            </a:extLst>
          </p:cNvPr>
          <p:cNvCxnSpPr>
            <a:cxnSpLocks/>
          </p:cNvCxnSpPr>
          <p:nvPr/>
        </p:nvCxnSpPr>
        <p:spPr>
          <a:xfrm>
            <a:off x="6902371" y="521625"/>
            <a:ext cx="5010622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76069BAE-707D-6545-C8F9-09C8F661DB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137" y="662346"/>
            <a:ext cx="5676072" cy="5920811"/>
          </a:xfrm>
          <a:prstGeom prst="rect">
            <a:avLst/>
          </a:prstGeom>
        </p:spPr>
      </p:pic>
      <p:sp>
        <p:nvSpPr>
          <p:cNvPr id="42" name="椭圆 41">
            <a:extLst>
              <a:ext uri="{FF2B5EF4-FFF2-40B4-BE49-F238E27FC236}">
                <a16:creationId xmlns:a16="http://schemas.microsoft.com/office/drawing/2014/main" id="{08576024-339A-A5EC-0888-4B7DA64578C1}"/>
              </a:ext>
            </a:extLst>
          </p:cNvPr>
          <p:cNvSpPr/>
          <p:nvPr/>
        </p:nvSpPr>
        <p:spPr>
          <a:xfrm>
            <a:off x="5088835" y="2155478"/>
            <a:ext cx="715617" cy="375684"/>
          </a:xfrm>
          <a:prstGeom prst="ellipse">
            <a:avLst/>
          </a:prstGeom>
          <a:solidFill>
            <a:srgbClr val="FFC000">
              <a:alpha val="2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箭头: 右 43">
            <a:extLst>
              <a:ext uri="{FF2B5EF4-FFF2-40B4-BE49-F238E27FC236}">
                <a16:creationId xmlns:a16="http://schemas.microsoft.com/office/drawing/2014/main" id="{8C3FF506-5D0C-3D61-8EEB-EEA857A4C439}"/>
              </a:ext>
            </a:extLst>
          </p:cNvPr>
          <p:cNvSpPr/>
          <p:nvPr/>
        </p:nvSpPr>
        <p:spPr>
          <a:xfrm rot="19381762">
            <a:off x="5785885" y="2002279"/>
            <a:ext cx="679824" cy="1518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36D4525B-3D06-A434-C5B6-0A61A1AC6A8E}"/>
              </a:ext>
            </a:extLst>
          </p:cNvPr>
          <p:cNvSpPr txBox="1"/>
          <p:nvPr/>
        </p:nvSpPr>
        <p:spPr>
          <a:xfrm>
            <a:off x="7844457" y="609494"/>
            <a:ext cx="269102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中科大</a:t>
            </a:r>
            <a:r>
              <a:rPr lang="en-US" altLang="zh-CN" dirty="0"/>
              <a:t>-</a:t>
            </a:r>
            <a:r>
              <a:rPr lang="zh-CN" altLang="en-US" dirty="0"/>
              <a:t>西安</a:t>
            </a:r>
            <a:r>
              <a:rPr lang="en-US" altLang="zh-CN" dirty="0"/>
              <a:t>-</a:t>
            </a:r>
            <a:r>
              <a:rPr lang="zh-CN" altLang="en-US" dirty="0"/>
              <a:t>物理研究所</a:t>
            </a:r>
            <a:endParaRPr lang="en-US" altLang="zh-CN" dirty="0"/>
          </a:p>
          <a:p>
            <a:pPr algn="ctr"/>
            <a:r>
              <a:rPr lang="en-US" altLang="zh-CN" dirty="0"/>
              <a:t>A</a:t>
            </a:r>
            <a:r>
              <a:rPr lang="zh-CN" altLang="en-US" dirty="0"/>
              <a:t>同学</a:t>
            </a:r>
            <a:endParaRPr lang="en-US" altLang="zh-CN" dirty="0"/>
          </a:p>
          <a:p>
            <a:pPr algn="ctr"/>
            <a:r>
              <a:rPr lang="en-US" altLang="zh-CN" dirty="0"/>
              <a:t>B</a:t>
            </a:r>
            <a:r>
              <a:rPr lang="zh-CN" altLang="en-US" dirty="0"/>
              <a:t>同学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00A702C9-A095-4315-503C-448D9397C97B}"/>
              </a:ext>
            </a:extLst>
          </p:cNvPr>
          <p:cNvSpPr/>
          <p:nvPr/>
        </p:nvSpPr>
        <p:spPr>
          <a:xfrm>
            <a:off x="5088835" y="4911930"/>
            <a:ext cx="715617" cy="375684"/>
          </a:xfrm>
          <a:prstGeom prst="ellipse">
            <a:avLst/>
          </a:prstGeom>
          <a:solidFill>
            <a:srgbClr val="FFC000">
              <a:alpha val="2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B0454378-3C59-467B-3F59-98A4EFE94240}"/>
              </a:ext>
            </a:extLst>
          </p:cNvPr>
          <p:cNvSpPr/>
          <p:nvPr/>
        </p:nvSpPr>
        <p:spPr>
          <a:xfrm>
            <a:off x="5088834" y="4049444"/>
            <a:ext cx="715617" cy="375684"/>
          </a:xfrm>
          <a:prstGeom prst="ellipse">
            <a:avLst/>
          </a:prstGeom>
          <a:solidFill>
            <a:srgbClr val="FFC000">
              <a:alpha val="2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9B6979D-662E-99DC-B47F-78355A525C34}"/>
              </a:ext>
            </a:extLst>
          </p:cNvPr>
          <p:cNvSpPr txBox="1"/>
          <p:nvPr/>
        </p:nvSpPr>
        <p:spPr>
          <a:xfrm>
            <a:off x="6443040" y="1688040"/>
            <a:ext cx="56760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A</a:t>
            </a:r>
            <a:r>
              <a:rPr lang="zh-CN" altLang="en-US" dirty="0"/>
              <a:t>同学</a:t>
            </a:r>
            <a:r>
              <a:rPr lang="en-US" altLang="zh-CN" dirty="0"/>
              <a:t>-</a:t>
            </a:r>
            <a:r>
              <a:rPr lang="zh-CN" altLang="en-US" dirty="0"/>
              <a:t>半导体实验：高压纯氧（助燃剂）</a:t>
            </a:r>
            <a:endParaRPr lang="en-US" altLang="zh-CN" dirty="0"/>
          </a:p>
          <a:p>
            <a:r>
              <a:rPr lang="en-US" altLang="zh-CN" dirty="0"/>
              <a:t>	                   </a:t>
            </a:r>
            <a:r>
              <a:rPr lang="zh-CN" altLang="en-US" dirty="0"/>
              <a:t>高压硅烷（燃料）</a:t>
            </a:r>
            <a:endParaRPr lang="en-US" altLang="zh-CN" dirty="0"/>
          </a:p>
          <a:p>
            <a:r>
              <a:rPr lang="en-US" altLang="zh-CN" dirty="0"/>
              <a:t>	                   </a:t>
            </a:r>
            <a:r>
              <a:rPr lang="zh-CN" altLang="en-US" dirty="0"/>
              <a:t>高压笑气（</a:t>
            </a:r>
            <a:r>
              <a:rPr lang="zh-CN" altLang="en-US" b="0" i="0" dirty="0">
                <a:solidFill>
                  <a:srgbClr val="11111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一氧化二氮</a:t>
            </a:r>
            <a:r>
              <a:rPr lang="zh-CN" altLang="en-US" dirty="0"/>
              <a:t>）</a:t>
            </a: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B64962D0-1158-0735-91D7-2430A1B099D7}"/>
              </a:ext>
            </a:extLst>
          </p:cNvPr>
          <p:cNvSpPr/>
          <p:nvPr/>
        </p:nvSpPr>
        <p:spPr>
          <a:xfrm rot="19381762">
            <a:off x="5501436" y="3100504"/>
            <a:ext cx="3448144" cy="1450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952B9B4-6B65-A1F1-9A94-CF5DA2297858}"/>
              </a:ext>
            </a:extLst>
          </p:cNvPr>
          <p:cNvSpPr txBox="1"/>
          <p:nvPr/>
        </p:nvSpPr>
        <p:spPr>
          <a:xfrm>
            <a:off x="7617513" y="3011422"/>
            <a:ext cx="3057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highlight>
                  <a:srgbClr val="FFFF00"/>
                </a:highlight>
              </a:rPr>
              <a:t>明火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007161D-2309-A5C8-84FF-EC1F630571FD}"/>
              </a:ext>
            </a:extLst>
          </p:cNvPr>
          <p:cNvSpPr txBox="1"/>
          <p:nvPr/>
        </p:nvSpPr>
        <p:spPr>
          <a:xfrm>
            <a:off x="6351931" y="4206240"/>
            <a:ext cx="56760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B</a:t>
            </a:r>
            <a:r>
              <a:rPr lang="zh-CN" altLang="en-US" dirty="0"/>
              <a:t>同学</a:t>
            </a:r>
            <a:r>
              <a:rPr lang="en-US" altLang="zh-CN" dirty="0"/>
              <a:t>-</a:t>
            </a:r>
            <a:r>
              <a:rPr lang="zh-CN" altLang="en-US" dirty="0"/>
              <a:t>电磁涡流实验：</a:t>
            </a:r>
            <a:r>
              <a:rPr lang="en-US" altLang="zh-CN" dirty="0"/>
              <a:t>3000V</a:t>
            </a:r>
            <a:r>
              <a:rPr lang="zh-CN" altLang="en-US" dirty="0"/>
              <a:t>电压</a:t>
            </a:r>
            <a:endParaRPr lang="en-US" altLang="zh-CN" dirty="0"/>
          </a:p>
          <a:p>
            <a:r>
              <a:rPr lang="en-US" altLang="zh-CN" dirty="0"/>
              <a:t>	                       </a:t>
            </a:r>
            <a:r>
              <a:rPr lang="zh-CN" altLang="en-US" dirty="0"/>
              <a:t>强磁</a:t>
            </a:r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89CC4130-01FC-E4D3-195D-41127286F3D6}"/>
              </a:ext>
            </a:extLst>
          </p:cNvPr>
          <p:cNvSpPr/>
          <p:nvPr/>
        </p:nvSpPr>
        <p:spPr>
          <a:xfrm rot="2262976">
            <a:off x="5378958" y="3496889"/>
            <a:ext cx="2273424" cy="13368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箭头: 右 16">
            <a:extLst>
              <a:ext uri="{FF2B5EF4-FFF2-40B4-BE49-F238E27FC236}">
                <a16:creationId xmlns:a16="http://schemas.microsoft.com/office/drawing/2014/main" id="{D47227F0-9415-DE87-7325-C5ACD297CE77}"/>
              </a:ext>
            </a:extLst>
          </p:cNvPr>
          <p:cNvSpPr/>
          <p:nvPr/>
        </p:nvSpPr>
        <p:spPr>
          <a:xfrm rot="2262976">
            <a:off x="5488647" y="3722928"/>
            <a:ext cx="1543881" cy="124494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连接符: 肘形 18">
            <a:extLst>
              <a:ext uri="{FF2B5EF4-FFF2-40B4-BE49-F238E27FC236}">
                <a16:creationId xmlns:a16="http://schemas.microsoft.com/office/drawing/2014/main" id="{E337FCD5-23DE-E39F-1BD9-E2387DC481A5}"/>
              </a:ext>
            </a:extLst>
          </p:cNvPr>
          <p:cNvCxnSpPr>
            <a:stCxn id="15" idx="1"/>
          </p:cNvCxnSpPr>
          <p:nvPr/>
        </p:nvCxnSpPr>
        <p:spPr>
          <a:xfrm rot="10800000" flipH="1" flipV="1">
            <a:off x="6351931" y="4529406"/>
            <a:ext cx="1265582" cy="1072608"/>
          </a:xfrm>
          <a:prstGeom prst="bentConnector3">
            <a:avLst>
              <a:gd name="adj1" fmla="val -1806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3E276EA5-1A4D-966C-6785-63738D333C20}"/>
              </a:ext>
            </a:extLst>
          </p:cNvPr>
          <p:cNvSpPr txBox="1"/>
          <p:nvPr/>
        </p:nvSpPr>
        <p:spPr>
          <a:xfrm>
            <a:off x="6515670" y="5278849"/>
            <a:ext cx="3057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highlight>
                  <a:srgbClr val="FFFF00"/>
                </a:highlight>
              </a:rPr>
              <a:t>铁器</a:t>
            </a:r>
          </a:p>
        </p:txBody>
      </p:sp>
      <p:cxnSp>
        <p:nvCxnSpPr>
          <p:cNvPr id="21" name="连接符: 肘形 20">
            <a:extLst>
              <a:ext uri="{FF2B5EF4-FFF2-40B4-BE49-F238E27FC236}">
                <a16:creationId xmlns:a16="http://schemas.microsoft.com/office/drawing/2014/main" id="{28697AD6-E82D-4C52-20FB-FD16F34AEDA5}"/>
              </a:ext>
            </a:extLst>
          </p:cNvPr>
          <p:cNvCxnSpPr>
            <a:cxnSpLocks/>
            <a:endCxn id="14" idx="3"/>
          </p:cNvCxnSpPr>
          <p:nvPr/>
        </p:nvCxnSpPr>
        <p:spPr>
          <a:xfrm rot="5400000" flipH="1" flipV="1">
            <a:off x="8410965" y="3394963"/>
            <a:ext cx="2324036" cy="2203286"/>
          </a:xfrm>
          <a:prstGeom prst="bentConnector4">
            <a:avLst>
              <a:gd name="adj1" fmla="val 1440"/>
              <a:gd name="adj2" fmla="val 11037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24">
            <a:extLst>
              <a:ext uri="{FF2B5EF4-FFF2-40B4-BE49-F238E27FC236}">
                <a16:creationId xmlns:a16="http://schemas.microsoft.com/office/drawing/2014/main" id="{EB0FA7B5-936D-BBDA-7E90-DD06845F96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918" y="3180467"/>
            <a:ext cx="4961946" cy="3253735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DFD6107B-C178-56F3-CC2E-B543196DB9B9}"/>
              </a:ext>
            </a:extLst>
          </p:cNvPr>
          <p:cNvSpPr txBox="1"/>
          <p:nvPr/>
        </p:nvSpPr>
        <p:spPr>
          <a:xfrm>
            <a:off x="1895471" y="4751267"/>
            <a:ext cx="3057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highlight>
                  <a:srgbClr val="FFFF00"/>
                </a:highlight>
              </a:rPr>
              <a:t>铜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33FCCDC-55C7-36DD-6018-B11D4DBF3A0F}"/>
              </a:ext>
            </a:extLst>
          </p:cNvPr>
          <p:cNvSpPr txBox="1"/>
          <p:nvPr/>
        </p:nvSpPr>
        <p:spPr>
          <a:xfrm>
            <a:off x="141599" y="3415281"/>
            <a:ext cx="3057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highlight>
                  <a:srgbClr val="FFFF00"/>
                </a:highlight>
              </a:rPr>
              <a:t>铁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D050079-F661-8C56-DD0B-CE4DB05404F6}"/>
              </a:ext>
            </a:extLst>
          </p:cNvPr>
          <p:cNvSpPr txBox="1"/>
          <p:nvPr/>
        </p:nvSpPr>
        <p:spPr>
          <a:xfrm>
            <a:off x="9356612" y="4312143"/>
            <a:ext cx="30571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highlight>
                  <a:srgbClr val="FFFF00"/>
                </a:highlight>
              </a:rPr>
              <a:t>高温</a:t>
            </a:r>
          </a:p>
        </p:txBody>
      </p:sp>
    </p:spTree>
    <p:extLst>
      <p:ext uri="{BB962C8B-B14F-4D97-AF65-F5344CB8AC3E}">
        <p14:creationId xmlns:p14="http://schemas.microsoft.com/office/powerpoint/2010/main" val="3021010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393069D-3476-4553-8125-966CBD68E411}"/>
              </a:ext>
            </a:extLst>
          </p:cNvPr>
          <p:cNvSpPr txBox="1"/>
          <p:nvPr/>
        </p:nvSpPr>
        <p:spPr>
          <a:xfrm>
            <a:off x="5079576" y="169634"/>
            <a:ext cx="2032848" cy="598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1" dirty="0">
                <a:solidFill>
                  <a:srgbClr val="C9151E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经验与教训</a:t>
            </a:r>
            <a:endParaRPr lang="en-US" altLang="zh-CN" sz="2801" dirty="0">
              <a:solidFill>
                <a:srgbClr val="C9151E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D4E20312-6309-4442-AC0C-11C478D69493}"/>
              </a:ext>
            </a:extLst>
          </p:cNvPr>
          <p:cNvCxnSpPr>
            <a:cxnSpLocks/>
          </p:cNvCxnSpPr>
          <p:nvPr/>
        </p:nvCxnSpPr>
        <p:spPr>
          <a:xfrm>
            <a:off x="290138" y="521625"/>
            <a:ext cx="4830502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1B7A0D1-87D5-46DD-939A-C526245D8781}"/>
              </a:ext>
            </a:extLst>
          </p:cNvPr>
          <p:cNvCxnSpPr>
            <a:cxnSpLocks/>
          </p:cNvCxnSpPr>
          <p:nvPr/>
        </p:nvCxnSpPr>
        <p:spPr>
          <a:xfrm>
            <a:off x="7061200" y="521625"/>
            <a:ext cx="4851793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id="{055228DC-2FB1-425D-8A83-07AA5FF4EAB3}"/>
              </a:ext>
            </a:extLst>
          </p:cNvPr>
          <p:cNvGrpSpPr/>
          <p:nvPr/>
        </p:nvGrpSpPr>
        <p:grpSpPr>
          <a:xfrm>
            <a:off x="290138" y="1563276"/>
            <a:ext cx="11421339" cy="4606030"/>
            <a:chOff x="290138" y="1563276"/>
            <a:chExt cx="11421339" cy="4606030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03F2FF3-FD50-4895-A966-2B9C1C7F1E56}"/>
                </a:ext>
              </a:extLst>
            </p:cNvPr>
            <p:cNvSpPr txBox="1"/>
            <p:nvPr/>
          </p:nvSpPr>
          <p:spPr>
            <a:xfrm>
              <a:off x="442538" y="2164127"/>
              <a:ext cx="11268939" cy="11205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1" dirty="0">
                  <a:latin typeface="华文中宋" panose="02010600040101010101" pitchFamily="2" charset="-122"/>
                  <a:ea typeface="华文中宋" panose="02010600040101010101" pitchFamily="2" charset="-122"/>
                </a:rPr>
                <a:t>      一定要遵守实验室相关规定，切忌把不相关的物品随意带入实验室。</a:t>
              </a:r>
              <a:endParaRPr lang="en-US" altLang="zh-CN" sz="2801" dirty="0"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  <a:p>
              <a:pPr>
                <a:lnSpc>
                  <a:spcPct val="125000"/>
                </a:lnSpc>
              </a:pPr>
              <a:r>
                <a:rPr lang="zh-CN" altLang="en-US" sz="2801" dirty="0">
                  <a:latin typeface="华文中宋" panose="02010600040101010101" pitchFamily="2" charset="-122"/>
                  <a:ea typeface="华文中宋" panose="02010600040101010101" pitchFamily="2" charset="-122"/>
                </a:rPr>
                <a:t>      了解一些物理化学基本常识，尤其是易燃易爆的物品。</a:t>
              </a:r>
              <a:endParaRPr lang="en-US" altLang="zh-CN" sz="2801" dirty="0"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155C2E38-8330-4413-94E5-5A4B2B6A328D}"/>
                </a:ext>
              </a:extLst>
            </p:cNvPr>
            <p:cNvSpPr/>
            <p:nvPr/>
          </p:nvSpPr>
          <p:spPr>
            <a:xfrm>
              <a:off x="290138" y="1859611"/>
              <a:ext cx="11421339" cy="2054256"/>
            </a:xfrm>
            <a:prstGeom prst="rect">
              <a:avLst/>
            </a:prstGeom>
            <a:noFill/>
            <a:ln w="28575">
              <a:solidFill>
                <a:srgbClr val="C00000">
                  <a:alpha val="50000"/>
                </a:srgb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B7CACEF-2A3A-45DA-95E2-C7E96021B0B5}"/>
                </a:ext>
              </a:extLst>
            </p:cNvPr>
            <p:cNvSpPr txBox="1"/>
            <p:nvPr/>
          </p:nvSpPr>
          <p:spPr>
            <a:xfrm>
              <a:off x="442538" y="1563276"/>
              <a:ext cx="1620957" cy="523220"/>
            </a:xfrm>
            <a:prstGeom prst="rect">
              <a:avLst/>
            </a:prstGeom>
            <a:solidFill>
              <a:srgbClr val="C00000"/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Times New Roman" panose="02020603050405020304" pitchFamily="18" charset="0"/>
                </a:rPr>
                <a:t>个人方面</a:t>
              </a:r>
              <a:endParaRPr lang="zh-CN" altLang="en-US" sz="2800" b="1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476DE397-C021-4F4F-B7CE-C275F46F814C}"/>
                </a:ext>
              </a:extLst>
            </p:cNvPr>
            <p:cNvSpPr txBox="1"/>
            <p:nvPr/>
          </p:nvSpPr>
          <p:spPr>
            <a:xfrm>
              <a:off x="442538" y="4819234"/>
              <a:ext cx="11268939" cy="11205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5000"/>
                </a:lnSpc>
              </a:pPr>
              <a:r>
                <a:rPr lang="zh-CN" altLang="en-US" sz="2801" dirty="0">
                  <a:latin typeface="华文中宋" panose="02010600040101010101" pitchFamily="2" charset="-122"/>
                  <a:ea typeface="华文中宋" panose="02010600040101010101" pitchFamily="2" charset="-122"/>
                </a:rPr>
                <a:t>      虽然交通运输没有实验室</a:t>
              </a:r>
              <a:r>
                <a:rPr lang="zh-CN" altLang="en-US" sz="2801">
                  <a:latin typeface="华文中宋" panose="02010600040101010101" pitchFamily="2" charset="-122"/>
                  <a:ea typeface="华文中宋" panose="02010600040101010101" pitchFamily="2" charset="-122"/>
                </a:rPr>
                <a:t>，但是采集</a:t>
              </a:r>
              <a:r>
                <a:rPr lang="zh-CN" altLang="en-US" sz="2801" dirty="0">
                  <a:latin typeface="华文中宋" panose="02010600040101010101" pitchFamily="2" charset="-122"/>
                  <a:ea typeface="华文中宋" panose="02010600040101010101" pitchFamily="2" charset="-122"/>
                </a:rPr>
                <a:t>数据</a:t>
              </a:r>
              <a:r>
                <a:rPr lang="zh-CN" altLang="en-US" sz="2801">
                  <a:latin typeface="华文中宋" panose="02010600040101010101" pitchFamily="2" charset="-122"/>
                  <a:ea typeface="华文中宋" panose="02010600040101010101" pitchFamily="2" charset="-122"/>
                </a:rPr>
                <a:t>（车流量、人流量、车道宽等）</a:t>
              </a:r>
              <a:r>
                <a:rPr lang="zh-CN" altLang="en-US" sz="2801" dirty="0">
                  <a:latin typeface="华文中宋" panose="02010600040101010101" pitchFamily="2" charset="-122"/>
                  <a:ea typeface="华文中宋" panose="02010600040101010101" pitchFamily="2" charset="-122"/>
                </a:rPr>
                <a:t>的时候要</a:t>
              </a:r>
              <a:r>
                <a:rPr lang="zh-CN" altLang="en-US" sz="2801">
                  <a:latin typeface="华文中宋" panose="02010600040101010101" pitchFamily="2" charset="-122"/>
                  <a:ea typeface="华文中宋" panose="02010600040101010101" pitchFamily="2" charset="-122"/>
                </a:rPr>
                <a:t>注意安全；</a:t>
              </a:r>
              <a:r>
                <a:rPr lang="zh-CN" altLang="en-US" sz="2801" dirty="0">
                  <a:latin typeface="华文中宋" panose="02010600040101010101" pitchFamily="2" charset="-122"/>
                  <a:ea typeface="华文中宋" panose="02010600040101010101" pitchFamily="2" charset="-122"/>
                </a:rPr>
                <a:t>在木兰楼工位做到人走电灭以免电器过热。</a:t>
              </a:r>
              <a:endParaRPr lang="en-US" altLang="zh-CN" sz="2801" dirty="0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86513418-74B4-4413-B759-FE3E1CA8EAC3}"/>
                </a:ext>
              </a:extLst>
            </p:cNvPr>
            <p:cNvSpPr/>
            <p:nvPr/>
          </p:nvSpPr>
          <p:spPr>
            <a:xfrm>
              <a:off x="290138" y="4514718"/>
              <a:ext cx="11421339" cy="1654588"/>
            </a:xfrm>
            <a:prstGeom prst="rect">
              <a:avLst/>
            </a:prstGeom>
            <a:noFill/>
            <a:ln w="28575">
              <a:solidFill>
                <a:srgbClr val="C00000">
                  <a:alpha val="50000"/>
                </a:srgb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4E75B175-CF19-4A38-94FB-0F45100D640B}"/>
                </a:ext>
              </a:extLst>
            </p:cNvPr>
            <p:cNvSpPr txBox="1"/>
            <p:nvPr/>
          </p:nvSpPr>
          <p:spPr>
            <a:xfrm>
              <a:off x="442538" y="4218383"/>
              <a:ext cx="2339102" cy="523220"/>
            </a:xfrm>
            <a:prstGeom prst="rect">
              <a:avLst/>
            </a:prstGeom>
            <a:solidFill>
              <a:srgbClr val="C00000"/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交通运输专业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9334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F9C5D1A1-6034-44EA-B2E2-0F02EF578E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78901" y="2928396"/>
            <a:ext cx="8834198" cy="1074169"/>
          </a:xfrm>
        </p:spPr>
        <p:txBody>
          <a:bodyPr/>
          <a:lstStyle/>
          <a:p>
            <a:r>
              <a:rPr lang="zh-CN" altLang="en-US" dirty="0">
                <a:latin typeface="华文中宋" panose="02010600040101010101" pitchFamily="2" charset="-122"/>
                <a:ea typeface="华文中宋" panose="02010600040101010101" pitchFamily="2" charset="-122"/>
              </a:rPr>
              <a:t>感谢倾听</a:t>
            </a:r>
            <a:endParaRPr lang="en-US" altLang="zh-CN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711409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7311</TotalTime>
  <Words>187</Words>
  <Application>Microsoft Office PowerPoint</Application>
  <PresentationFormat>宽屏</PresentationFormat>
  <Paragraphs>33</Paragraphs>
  <Slides>6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8" baseType="lpstr">
      <vt:lpstr>等线</vt:lpstr>
      <vt:lpstr>华文中宋</vt:lpstr>
      <vt:lpstr>微软雅黑</vt:lpstr>
      <vt:lpstr>微软雅黑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实验室安全教育-案例分享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jinhaocao@163.com</cp:lastModifiedBy>
  <cp:revision>620</cp:revision>
  <dcterms:created xsi:type="dcterms:W3CDTF">2019-01-23T14:14:04Z</dcterms:created>
  <dcterms:modified xsi:type="dcterms:W3CDTF">2022-10-14T04:22:44Z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